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56" r:id="rId4"/>
    <p:sldId id="259" r:id="rId5"/>
    <p:sldId id="261" r:id="rId6"/>
    <p:sldId id="264" r:id="rId7"/>
    <p:sldId id="260" r:id="rId8"/>
    <p:sldId id="263" r:id="rId9"/>
    <p:sldId id="265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738" autoAdjust="0"/>
  </p:normalViewPr>
  <p:slideViewPr>
    <p:cSldViewPr snapToGrid="0">
      <p:cViewPr varScale="1">
        <p:scale>
          <a:sx n="51" d="100"/>
          <a:sy n="51" d="100"/>
        </p:scale>
        <p:origin x="1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EDB10-94B5-44D4-9095-98F40B88EC53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FC501-40C5-42FC-96DC-C96ED3C2B4F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30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002/hbm.24807#hbm24807-sec-000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MEG is a non-invasive technique for investigating/recording human brain activity. 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allows the measurement of ongoing brain activity on a millisecond-by-millisecond basis.... (i.e., high temporal resolution ideal to follow brain changes over time)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FC501-40C5-42FC-96DC-C96ED3C2B4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2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Electric</a:t>
            </a:r>
            <a:r>
              <a:rPr lang="en-US" baseline="0" dirty="0" smtClean="0"/>
              <a:t> current created by neuronal activity generates magnetic field recorded by the MEG sensors (gradiometer, magnetometer)</a:t>
            </a:r>
          </a:p>
          <a:p>
            <a:r>
              <a:rPr lang="en-CA" dirty="0" smtClean="0"/>
              <a:t>superconducting sensors (SQUID, superconducting quantum interference device)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FC501-40C5-42FC-96DC-C96ED3C2B4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7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The most popular techniques for </a:t>
            </a:r>
            <a:r>
              <a:rPr lang="en-US" baseline="0" dirty="0" smtClean="0"/>
              <a:t>analyzing the brain as a network from </a:t>
            </a:r>
            <a:r>
              <a:rPr lang="en-US" dirty="0" smtClean="0"/>
              <a:t>resting-state fMRI include independent</a:t>
            </a:r>
            <a:r>
              <a:rPr lang="en-US" baseline="0" dirty="0" smtClean="0"/>
              <a:t> component analysis, seed-based correlation and graph theoretical approaches used in the present paper to study network dynamics. </a:t>
            </a:r>
          </a:p>
          <a:p>
            <a:pPr marL="1397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 smtClean="0"/>
          </a:p>
          <a:p>
            <a:pPr marL="139700" indent="0">
              <a:buNone/>
            </a:pPr>
            <a:r>
              <a:rPr lang="en-US" dirty="0" smtClean="0"/>
              <a:t>In</a:t>
            </a:r>
            <a:r>
              <a:rPr lang="en-US" baseline="0" dirty="0" smtClean="0"/>
              <a:t> seed-based correlation, the signal is extracted from a specific region of interest and its temporal profile correlated with that of all other brain voxels. ICA is a data-driven approach that considers all activated voxels and groups them into clusters that are correlated with their spontaneous fluctuations.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83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The goal is to compute metrics able to reflect normal brain organization fluctuations over time using graph theory.</a:t>
            </a:r>
            <a:endParaRPr lang="en-CA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FC501-40C5-42FC-96DC-C96ED3C2B4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5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FC501-40C5-42FC-96DC-C96ED3C2B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7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The goal is to compute metrics able to reflect normal brain organization fluctuations over time using graph theory.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Point</a:t>
            </a:r>
            <a:r>
              <a:rPr lang="en-CA" baseline="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1: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To </a:t>
            </a: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identify the community structure of this </a:t>
            </a:r>
            <a:r>
              <a:rPr lang="en-CA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multislice</a:t>
            </a: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network, the identity of each node is imposed by adding </a:t>
            </a:r>
            <a:r>
              <a:rPr lang="en-CA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interslice</a:t>
            </a: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connections (dashed lines) between identical nodes across slices. (B) Using a dynamic network clustering approach known as </a:t>
            </a:r>
            <a:r>
              <a:rPr lang="en-CA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multislice</a:t>
            </a: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community detection (see Methods), we extract the community structure of the network for each individual task. Each community is represented by a different color. (C) The module allegiance matrix conveniently summarizes the community structure of the network across tasks. Each entry </a:t>
            </a:r>
            <a:r>
              <a:rPr lang="en-CA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, j of the matrix corresponds to the percentage of tasks in which regions </a:t>
            </a:r>
            <a:r>
              <a:rPr lang="en-CA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CA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and j belong to the same community, describing how regions (A 1, A 2, …, D 4) and large-scale systems (S A, S B, S C, S D) are dynamically engaged during the task battery. Nodes that tend to co-occur in the same communities are represented by brighter colors than nodes that tend to operate in isolation.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FC501-40C5-42FC-96DC-C96ED3C2B4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50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Multiband fMRI data was acquired during resting state. Node </a:t>
            </a:r>
            <a:r>
              <a:rPr lang="en-CA" dirty="0" err="1" smtClean="0"/>
              <a:t>parcellation</a:t>
            </a:r>
            <a:r>
              <a:rPr lang="en-CA" dirty="0" smtClean="0"/>
              <a:t> is based on 114 subdivisions of the 17‐network Yeo atlas (see Section </a:t>
            </a:r>
            <a:r>
              <a:rPr lang="en-CA" dirty="0" smtClean="0">
                <a:hlinkClick r:id="rId3"/>
              </a:rPr>
              <a:t>2</a:t>
            </a:r>
            <a:r>
              <a:rPr lang="en-CA" dirty="0" smtClean="0"/>
              <a:t>). Edges were modeled on the basis of Pearson's correlation coefficients between node‐specific BOLD time series for 70 time windows of 156 time points. (b) Weighted </a:t>
            </a:r>
            <a:r>
              <a:rPr lang="en-CA" dirty="0" err="1" smtClean="0"/>
              <a:t>unthresholded</a:t>
            </a:r>
            <a:r>
              <a:rPr lang="en-CA" dirty="0" smtClean="0"/>
              <a:t> connectivity matrices were computed for each time window. (c) Community detection was performed on each connectivity matrix. (d) Left: window‐specific </a:t>
            </a:r>
            <a:r>
              <a:rPr lang="en-CA" dirty="0" err="1" smtClean="0"/>
              <a:t>coclassification</a:t>
            </a:r>
            <a:r>
              <a:rPr lang="en-CA" dirty="0" smtClean="0"/>
              <a:t> matrices indicating whether a node pair is assigned to the same module (white) at a given time point. Right: connection‐specific stability values were calculated as proportion of time windows in which two nodes are </a:t>
            </a:r>
            <a:r>
              <a:rPr lang="en-CA" dirty="0" err="1" smtClean="0"/>
              <a:t>coclassified</a:t>
            </a:r>
            <a:r>
              <a:rPr lang="en-CA" dirty="0" smtClean="0"/>
              <a:t> to the same module. High values (white) indicate that the nodes of a pair are assigned consistently to the same module (exhibiting stable consistent module affiliation). Low values (black) indicate that a node pair is only rarely </a:t>
            </a:r>
            <a:r>
              <a:rPr lang="en-CA" dirty="0" err="1" smtClean="0"/>
              <a:t>coclassified</a:t>
            </a:r>
            <a:r>
              <a:rPr lang="en-CA" dirty="0" smtClean="0"/>
              <a:t> to the same module; rather, nodes stay consistently segregated from each other which may be interpreted as “stable absence” of segregation. </a:t>
            </a:r>
            <a:r>
              <a:rPr lang="en-CA" i="1" dirty="0" smtClean="0"/>
              <a:t>Q </a:t>
            </a:r>
            <a:r>
              <a:rPr lang="en-CA" i="1" baseline="-25000" dirty="0" err="1" smtClean="0"/>
              <a:t>ind</a:t>
            </a:r>
            <a:r>
              <a:rPr lang="en-CA" i="1" baseline="-25000" dirty="0" smtClean="0"/>
              <a:t> </a:t>
            </a:r>
            <a:r>
              <a:rPr lang="en-CA" dirty="0" smtClean="0"/>
              <a:t>, global modularity of individual‐specific module partitions. fMRI, functional MRI [Color figure can be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FC501-40C5-42FC-96DC-C96ED3C2B4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9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2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8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7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156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2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89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3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8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5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8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E1D30-EE49-4B44-9D0D-44509A7DA8B6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92C64-7C2F-4ED7-8A17-D67DFB05C0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35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4" y="1716255"/>
            <a:ext cx="6458552" cy="4704969"/>
          </a:xfrm>
          <a:prstGeom prst="rect">
            <a:avLst/>
          </a:prstGeom>
        </p:spPr>
      </p:pic>
      <p:sp>
        <p:nvSpPr>
          <p:cNvPr id="5" name="Bulle ronde 4"/>
          <p:cNvSpPr/>
          <p:nvPr/>
        </p:nvSpPr>
        <p:spPr>
          <a:xfrm>
            <a:off x="6660682" y="1395663"/>
            <a:ext cx="1876926" cy="1953929"/>
          </a:xfrm>
          <a:prstGeom prst="wedgeEllipseCallout">
            <a:avLst>
              <a:gd name="adj1" fmla="val -174162"/>
              <a:gd name="adj2" fmla="val 69074"/>
            </a:avLst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3601" b="10022"/>
          <a:stretch/>
        </p:blipFill>
        <p:spPr>
          <a:xfrm>
            <a:off x="7079381" y="1642973"/>
            <a:ext cx="1039528" cy="145930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131292" y="749331"/>
            <a:ext cx="2704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MEG</a:t>
            </a:r>
          </a:p>
          <a:p>
            <a:pPr algn="ctr"/>
            <a:r>
              <a:rPr lang="en-US" dirty="0" err="1" smtClean="0"/>
              <a:t>MagnetoEncephaloGraphy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29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0296" y="720834"/>
            <a:ext cx="7197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Dynamic Functional Connectome: </a:t>
            </a:r>
            <a:endParaRPr lang="en-US" sz="2000" dirty="0"/>
          </a:p>
        </p:txBody>
      </p:sp>
      <p:sp>
        <p:nvSpPr>
          <p:cNvPr id="9" name="ZoneTexte 8"/>
          <p:cNvSpPr txBox="1"/>
          <p:nvPr/>
        </p:nvSpPr>
        <p:spPr>
          <a:xfrm>
            <a:off x="530039" y="1227761"/>
            <a:ext cx="668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Modularity detection over time (multi-layer community detection)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3892" b="78906"/>
          <a:stretch/>
        </p:blipFill>
        <p:spPr>
          <a:xfrm>
            <a:off x="851933" y="1834708"/>
            <a:ext cx="6605836" cy="20127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69220" y="3722975"/>
            <a:ext cx="2977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>
                <a:latin typeface="AdvOT6c1def61.B"/>
              </a:rPr>
              <a:t>Lab of D. Basset (see </a:t>
            </a:r>
            <a:r>
              <a:rPr lang="en-CA" sz="1200" dirty="0" err="1" smtClean="0">
                <a:latin typeface="AdvOT6c1def61.B"/>
              </a:rPr>
              <a:t>Mucha</a:t>
            </a:r>
            <a:r>
              <a:rPr lang="en-CA" sz="1200" dirty="0" smtClean="0">
                <a:latin typeface="AdvOT6c1def61.B"/>
              </a:rPr>
              <a:t> et al. 2010)</a:t>
            </a:r>
            <a:endParaRPr lang="en-US" sz="1200" dirty="0"/>
          </a:p>
        </p:txBody>
      </p:sp>
      <p:sp>
        <p:nvSpPr>
          <p:cNvPr id="2" name="ZoneTexte 1"/>
          <p:cNvSpPr txBox="1"/>
          <p:nvPr/>
        </p:nvSpPr>
        <p:spPr>
          <a:xfrm>
            <a:off x="410296" y="198077"/>
            <a:ext cx="760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can we summarize </a:t>
            </a:r>
            <a:r>
              <a:rPr lang="en-US" sz="2400" b="1" dirty="0"/>
              <a:t>time-resolved </a:t>
            </a:r>
            <a:r>
              <a:rPr lang="en-US" sz="2400" b="1" dirty="0" smtClean="0"/>
              <a:t>graph information? </a:t>
            </a:r>
            <a:endParaRPr lang="en-US" sz="2400" b="1" dirty="0"/>
          </a:p>
        </p:txBody>
      </p:sp>
      <p:sp>
        <p:nvSpPr>
          <p:cNvPr id="4" name="Ellipse 3"/>
          <p:cNvSpPr/>
          <p:nvPr/>
        </p:nvSpPr>
        <p:spPr>
          <a:xfrm>
            <a:off x="28736" y="1227761"/>
            <a:ext cx="360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Ellipse 21"/>
          <p:cNvSpPr/>
          <p:nvPr/>
        </p:nvSpPr>
        <p:spPr>
          <a:xfrm>
            <a:off x="50296" y="4122413"/>
            <a:ext cx="360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4"/>
          <a:srcRect r="53641"/>
          <a:stretch/>
        </p:blipFill>
        <p:spPr>
          <a:xfrm>
            <a:off x="8130373" y="0"/>
            <a:ext cx="988934" cy="136685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530039" y="4099747"/>
            <a:ext cx="668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Temporal Models (Hidden Markov Models)</a:t>
            </a:r>
            <a:endParaRPr lang="en-US" dirty="0"/>
          </a:p>
        </p:txBody>
      </p:sp>
      <p:pic>
        <p:nvPicPr>
          <p:cNvPr id="25" name="Image 24" descr="https://ars.els-cdn.com/content/image/1-s2.0-S1053811915010691-gr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05" y="4575896"/>
            <a:ext cx="6448005" cy="22695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605163" y="6288084"/>
            <a:ext cx="23411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err="1">
                <a:latin typeface="AdvOT6c1def61.B"/>
              </a:rPr>
              <a:t>Vidaurre</a:t>
            </a:r>
            <a:r>
              <a:rPr lang="en-CA" sz="1200" dirty="0">
                <a:latin typeface="AdvOT6c1def61.B"/>
              </a:rPr>
              <a:t> et al., 2018. </a:t>
            </a:r>
            <a:r>
              <a:rPr lang="en-CA" sz="1200" dirty="0" err="1">
                <a:latin typeface="AdvOT6c1def61.B"/>
              </a:rPr>
              <a:t>NatComm</a:t>
            </a:r>
            <a:endParaRPr lang="en-US" sz="1200" dirty="0">
              <a:latin typeface="AdvOT6c1def61.B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29543" y="6542174"/>
            <a:ext cx="2044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200" dirty="0" smtClean="0">
                <a:latin typeface="AdvOT6c1def61.B"/>
              </a:rPr>
              <a:t>Lab of M. </a:t>
            </a:r>
            <a:r>
              <a:rPr lang="en-CA" sz="1200" dirty="0" err="1" smtClean="0">
                <a:latin typeface="AdvOT6c1def61.B"/>
              </a:rPr>
              <a:t>Woolrich</a:t>
            </a:r>
            <a:r>
              <a:rPr lang="en-CA" sz="1200" dirty="0" smtClean="0">
                <a:latin typeface="AdvOT6c1def61.B"/>
              </a:rPr>
              <a:t> (OHBA)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365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33" y="1541515"/>
            <a:ext cx="7194323" cy="463314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09133" cy="14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5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7484" y="481781"/>
            <a:ext cx="5801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Aims of the project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2116" y="4621161"/>
            <a:ext cx="725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Open-access data: </a:t>
            </a:r>
            <a:r>
              <a:rPr lang="en-US" dirty="0" smtClean="0"/>
              <a:t>Human Connectome Project: 90 subjects with MEG  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62116" y="2162077"/>
            <a:ext cx="8131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CA" sz="2000" b="1" dirty="0"/>
              <a:t>C</a:t>
            </a:r>
            <a:r>
              <a:rPr lang="en-CA" sz="2000" b="1" dirty="0" smtClean="0"/>
              <a:t>ompute metrics able to reflect normal brain organization fluctuations (i.e., change in the modular partition) over time using graph theory</a:t>
            </a:r>
          </a:p>
          <a:p>
            <a:pPr marL="342900" indent="-342900">
              <a:buAutoNum type="arabicParenR"/>
            </a:pPr>
            <a:endParaRPr lang="en-CA" sz="2000" b="1" dirty="0"/>
          </a:p>
          <a:p>
            <a:pPr marL="342900" indent="-342900">
              <a:buAutoNum type="arabicParenR"/>
            </a:pPr>
            <a:r>
              <a:rPr lang="en-US" sz="2000" b="1" dirty="0" smtClean="0"/>
              <a:t>Investigate sex differences and/or age-effects on brain network dynamic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883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257" t="17752" r="1944" b="5764"/>
          <a:stretch/>
        </p:blipFill>
        <p:spPr>
          <a:xfrm>
            <a:off x="895927" y="2853282"/>
            <a:ext cx="7056582" cy="39069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91491" y="1062183"/>
            <a:ext cx="366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Properties of MEG</a:t>
            </a:r>
            <a:endParaRPr lang="en-US" sz="28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82" y="21512"/>
            <a:ext cx="3814618" cy="28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96" y="635034"/>
            <a:ext cx="6692862" cy="294951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r="53641"/>
          <a:stretch/>
        </p:blipFill>
        <p:spPr>
          <a:xfrm>
            <a:off x="219976" y="2390084"/>
            <a:ext cx="1330401" cy="18388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/>
          <a:srcRect l="10454" r="18939" b="7576"/>
          <a:stretch/>
        </p:blipFill>
        <p:spPr>
          <a:xfrm>
            <a:off x="0" y="0"/>
            <a:ext cx="1770355" cy="229585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6"/>
          <a:srcRect l="3101" t="7491" r="2904" b="29003"/>
          <a:stretch/>
        </p:blipFill>
        <p:spPr>
          <a:xfrm>
            <a:off x="1848465" y="4373454"/>
            <a:ext cx="5907640" cy="188903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/>
          <a:srcRect l="26346" t="90383" r="32116" b="1055"/>
          <a:stretch/>
        </p:blipFill>
        <p:spPr>
          <a:xfrm>
            <a:off x="3393786" y="6297561"/>
            <a:ext cx="3628103" cy="3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939" y="1553498"/>
            <a:ext cx="5191125" cy="5029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25687" t="10367" r="54640" b="53243"/>
          <a:stretch/>
        </p:blipFill>
        <p:spPr>
          <a:xfrm>
            <a:off x="2856422" y="164358"/>
            <a:ext cx="1720645" cy="12683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3101" t="17306" r="63186" b="29003"/>
          <a:stretch/>
        </p:blipFill>
        <p:spPr>
          <a:xfrm>
            <a:off x="73743" y="0"/>
            <a:ext cx="2118851" cy="1597078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2192594" y="530942"/>
            <a:ext cx="521109" cy="267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797468" y="0"/>
            <a:ext cx="4346532" cy="306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-349198"/>
            <a:ext cx="9420190" cy="936900"/>
          </a:xfrm>
        </p:spPr>
        <p:txBody>
          <a:bodyPr>
            <a:noAutofit/>
          </a:bodyPr>
          <a:lstStyle/>
          <a:p>
            <a:r>
              <a:rPr lang="en-CA" sz="2800" b="1" dirty="0">
                <a:solidFill>
                  <a:srgbClr val="0091EA"/>
                </a:solidFill>
                <a:latin typeface="Roboto Slab"/>
                <a:ea typeface="Roboto Slab"/>
                <a:cs typeface="Roboto Slab"/>
              </a:rPr>
              <a:t>Methods for analyzing the brain as a network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 smtClean="0"/>
              <a:t>5</a:t>
            </a:fld>
            <a:endParaRPr lang="en-CA"/>
          </a:p>
        </p:txBody>
      </p:sp>
      <p:grpSp>
        <p:nvGrpSpPr>
          <p:cNvPr id="15" name="Groupe 14"/>
          <p:cNvGrpSpPr/>
          <p:nvPr/>
        </p:nvGrpSpPr>
        <p:grpSpPr>
          <a:xfrm>
            <a:off x="793393" y="874596"/>
            <a:ext cx="7320549" cy="5938239"/>
            <a:chOff x="-20547" y="860912"/>
            <a:chExt cx="7320549" cy="5938239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3"/>
            <a:srcRect l="46443" r="13246"/>
            <a:stretch/>
          </p:blipFill>
          <p:spPr>
            <a:xfrm>
              <a:off x="-20547" y="860912"/>
              <a:ext cx="2765266" cy="5447286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5172" y="873304"/>
              <a:ext cx="3664830" cy="3348521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5"/>
            <a:srcRect l="77023" t="66487" r="-232" b="3736"/>
            <a:stretch/>
          </p:blipFill>
          <p:spPr>
            <a:xfrm>
              <a:off x="4211513" y="4547190"/>
              <a:ext cx="2371940" cy="2251961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4235584" y="856801"/>
            <a:ext cx="44913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b="1" dirty="0"/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382978" y="407309"/>
            <a:ext cx="3728628" cy="5496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 fontScale="92500"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>
              <a:buClrTx/>
              <a:buFontTx/>
            </a:pPr>
            <a:r>
              <a:rPr lang="en-US" sz="2000" b="1" dirty="0" smtClean="0"/>
              <a:t>A) Independent component analysis</a:t>
            </a:r>
            <a:endParaRPr lang="en-US" sz="2000" dirty="0"/>
          </a:p>
        </p:txBody>
      </p:sp>
      <p:sp>
        <p:nvSpPr>
          <p:cNvPr id="22" name="Titre 1"/>
          <p:cNvSpPr txBox="1">
            <a:spLocks/>
          </p:cNvSpPr>
          <p:nvPr/>
        </p:nvSpPr>
        <p:spPr>
          <a:xfrm>
            <a:off x="4308929" y="410580"/>
            <a:ext cx="3728628" cy="5496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>
              <a:buClrTx/>
              <a:buFontTx/>
            </a:pPr>
            <a:r>
              <a:rPr lang="en-US" sz="2000" b="1" dirty="0" smtClean="0"/>
              <a:t>B) Seed-based correlation analysis</a:t>
            </a:r>
            <a:endParaRPr lang="en-US" sz="2000" dirty="0"/>
          </a:p>
        </p:txBody>
      </p:sp>
      <p:sp>
        <p:nvSpPr>
          <p:cNvPr id="23" name="Titre 1"/>
          <p:cNvSpPr txBox="1">
            <a:spLocks/>
          </p:cNvSpPr>
          <p:nvPr/>
        </p:nvSpPr>
        <p:spPr>
          <a:xfrm>
            <a:off x="4417213" y="4131885"/>
            <a:ext cx="3728628" cy="5496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pPr>
              <a:buClrTx/>
              <a:buFontTx/>
            </a:pPr>
            <a:r>
              <a:rPr lang="en-US" sz="2000" b="1" dirty="0"/>
              <a:t>C</a:t>
            </a:r>
            <a:r>
              <a:rPr lang="en-US" sz="2000" b="1" dirty="0" smtClean="0"/>
              <a:t>) Graph theory analysis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1127342" y="6333134"/>
            <a:ext cx="2604747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 err="1" smtClean="0"/>
              <a:t>Damoiseaux</a:t>
            </a:r>
            <a:r>
              <a:rPr lang="en-US" sz="1100" dirty="0" smtClean="0"/>
              <a:t> et al., (2006). </a:t>
            </a:r>
          </a:p>
          <a:p>
            <a:r>
              <a:rPr lang="en-US" sz="1100" i="1" dirty="0" err="1" smtClean="0"/>
              <a:t>Proc</a:t>
            </a:r>
            <a:r>
              <a:rPr lang="en-US" sz="1100" i="1" dirty="0" smtClean="0"/>
              <a:t> Natl </a:t>
            </a:r>
            <a:r>
              <a:rPr lang="en-US" sz="1100" i="1" dirty="0" err="1" smtClean="0"/>
              <a:t>Acad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Sci</a:t>
            </a:r>
            <a:r>
              <a:rPr lang="en-US" sz="1100" i="1" dirty="0" smtClean="0"/>
              <a:t> USA</a:t>
            </a:r>
            <a:endParaRPr lang="en-US" sz="1100" i="1" dirty="0"/>
          </a:p>
        </p:txBody>
      </p:sp>
      <p:sp>
        <p:nvSpPr>
          <p:cNvPr id="25" name="Rectangle 24"/>
          <p:cNvSpPr/>
          <p:nvPr/>
        </p:nvSpPr>
        <p:spPr>
          <a:xfrm>
            <a:off x="7472749" y="886988"/>
            <a:ext cx="1671251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 smtClean="0"/>
              <a:t>Zhang and </a:t>
            </a:r>
            <a:r>
              <a:rPr lang="en-US" sz="1100" dirty="0" err="1" smtClean="0"/>
              <a:t>Raichle</a:t>
            </a:r>
            <a:r>
              <a:rPr lang="en-US" sz="1100" dirty="0" smtClean="0"/>
              <a:t>, </a:t>
            </a:r>
          </a:p>
          <a:p>
            <a:r>
              <a:rPr lang="en-US" sz="1100" dirty="0" smtClean="0"/>
              <a:t>(2010). </a:t>
            </a:r>
            <a:r>
              <a:rPr lang="en-US" sz="1100" i="1" dirty="0" smtClean="0"/>
              <a:t>Nat Rev </a:t>
            </a:r>
            <a:r>
              <a:rPr lang="en-US" sz="1100" i="1" dirty="0" err="1" smtClean="0"/>
              <a:t>Neurol</a:t>
            </a:r>
            <a:endParaRPr lang="en-US" sz="1100" i="1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4235584" y="4235509"/>
            <a:ext cx="3994016" cy="25773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0" y="129151"/>
            <a:ext cx="8458300" cy="62421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36327" y="6488668"/>
            <a:ext cx="3207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Credit:SfN18-dynFC_Van de </a:t>
            </a:r>
            <a:r>
              <a:rPr lang="en-US" dirty="0" err="1" smtClean="0"/>
              <a:t>ville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2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82088" t="19431" r="6856" b="73318"/>
          <a:stretch/>
        </p:blipFill>
        <p:spPr>
          <a:xfrm flipH="1">
            <a:off x="7432304" y="5063576"/>
            <a:ext cx="1307691" cy="110121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8" y="1537696"/>
            <a:ext cx="8746240" cy="348542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24465" y="255639"/>
            <a:ext cx="369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MEG preprocessing – main steps 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3182617" y="5241459"/>
            <a:ext cx="2280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X6 (Frequency band)</a:t>
            </a:r>
          </a:p>
          <a:p>
            <a:endParaRPr lang="en-US" dirty="0"/>
          </a:p>
          <a:p>
            <a:pPr algn="ctr"/>
            <a:r>
              <a:rPr lang="en-US" dirty="0" smtClean="0"/>
              <a:t>……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792" y="5546948"/>
            <a:ext cx="1787697" cy="129242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843" y="5546948"/>
            <a:ext cx="1242129" cy="120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9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332" t="13906" r="3822"/>
          <a:stretch/>
        </p:blipFill>
        <p:spPr>
          <a:xfrm>
            <a:off x="607579" y="603051"/>
            <a:ext cx="1820989" cy="15452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l="54083" r="31402" b="45829"/>
          <a:stretch/>
        </p:blipFill>
        <p:spPr>
          <a:xfrm>
            <a:off x="2615380" y="446366"/>
            <a:ext cx="1504336" cy="17019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240" y="603050"/>
            <a:ext cx="4338284" cy="154529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633885" y="2231920"/>
            <a:ext cx="1818968" cy="3736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Static Modularity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74844" y="3100290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AdvOT6c1def61.B"/>
              </a:rPr>
              <a:t>The brain is an inherently dynamic system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8047" y="4145854"/>
            <a:ext cx="563147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Functional connectivity (FC) establishes summary statistic over the whole (resting-state) run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CA" dirty="0" smtClean="0"/>
              <a:t>Average behavior and insensitive to temporal order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CA" dirty="0"/>
          </a:p>
          <a:p>
            <a:endParaRPr lang="en-CA" dirty="0" smtClean="0"/>
          </a:p>
          <a:p>
            <a:pPr algn="ctr"/>
            <a:r>
              <a:rPr lang="en-CA" sz="2400" b="1" dirty="0" smtClean="0"/>
              <a:t>Need to acknowledge time-varying features of FC</a:t>
            </a:r>
            <a:endParaRPr lang="en-US" sz="2400" b="1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149" y="4057256"/>
            <a:ext cx="2674375" cy="13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2101" y="60774"/>
            <a:ext cx="7197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Dynamic Functional Connectome: </a:t>
            </a:r>
            <a:endParaRPr lang="en-US" sz="20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3"/>
          <a:srcRect l="77023" t="66487" r="-232" b="3736"/>
          <a:stretch/>
        </p:blipFill>
        <p:spPr>
          <a:xfrm>
            <a:off x="9909733" y="2121340"/>
            <a:ext cx="1732843" cy="164519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/>
          <a:srcRect l="3036" t="53254"/>
          <a:stretch/>
        </p:blipFill>
        <p:spPr>
          <a:xfrm>
            <a:off x="0" y="3642256"/>
            <a:ext cx="8967019" cy="3076905"/>
          </a:xfrm>
          <a:prstGeom prst="rect">
            <a:avLst/>
          </a:prstGeom>
        </p:spPr>
      </p:pic>
      <p:grpSp>
        <p:nvGrpSpPr>
          <p:cNvPr id="23" name="Groupe 22"/>
          <p:cNvGrpSpPr/>
          <p:nvPr/>
        </p:nvGrpSpPr>
        <p:grpSpPr>
          <a:xfrm>
            <a:off x="319580" y="756311"/>
            <a:ext cx="4498226" cy="2390399"/>
            <a:chOff x="1971401" y="992286"/>
            <a:chExt cx="4498226" cy="2390399"/>
          </a:xfrm>
        </p:grpSpPr>
        <p:sp>
          <p:nvSpPr>
            <p:cNvPr id="19" name="ZoneTexte 18"/>
            <p:cNvSpPr txBox="1"/>
            <p:nvPr/>
          </p:nvSpPr>
          <p:spPr>
            <a:xfrm rot="16200000">
              <a:off x="1408174" y="1735826"/>
              <a:ext cx="1465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Time series</a:t>
              </a:r>
              <a:endParaRPr lang="en-US" sz="1600" dirty="0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9955" y="992286"/>
              <a:ext cx="4159672" cy="2390399"/>
            </a:xfrm>
            <a:prstGeom prst="rect">
              <a:avLst/>
            </a:prstGeom>
          </p:spPr>
        </p:pic>
      </p:grp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4"/>
          <a:srcRect l="42828" t="3107" b="46893"/>
          <a:stretch/>
        </p:blipFill>
        <p:spPr>
          <a:xfrm>
            <a:off x="5074073" y="1003094"/>
            <a:ext cx="3987639" cy="2482177"/>
          </a:xfrm>
          <a:prstGeom prst="rect">
            <a:avLst/>
          </a:prstGeom>
        </p:spPr>
      </p:pic>
      <p:cxnSp>
        <p:nvCxnSpPr>
          <p:cNvPr id="26" name="Connecteur droit avec flèche 25"/>
          <p:cNvCxnSpPr/>
          <p:nvPr/>
        </p:nvCxnSpPr>
        <p:spPr>
          <a:xfrm flipH="1">
            <a:off x="884903" y="3146710"/>
            <a:ext cx="88492" cy="338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536748" y="6632504"/>
            <a:ext cx="26072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Credits:SfN18-dynFC_Van de </a:t>
            </a:r>
            <a:r>
              <a:rPr lang="en-US" sz="1400" dirty="0" err="1" smtClean="0"/>
              <a:t>ville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97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777</Words>
  <Application>Microsoft Office PowerPoint</Application>
  <PresentationFormat>Affichage à l'écran (4:3)</PresentationFormat>
  <Paragraphs>60</Paragraphs>
  <Slides>13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AdvOT6c1def61.B</vt:lpstr>
      <vt:lpstr>Arial</vt:lpstr>
      <vt:lpstr>Calibri</vt:lpstr>
      <vt:lpstr>Calibri Light</vt:lpstr>
      <vt:lpstr>Roboto Slab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Methods for analyzing the brain as a network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camille fauchon</dc:creator>
  <cp:lastModifiedBy>camille fauchon</cp:lastModifiedBy>
  <cp:revision>32</cp:revision>
  <dcterms:created xsi:type="dcterms:W3CDTF">2020-06-01T14:29:05Z</dcterms:created>
  <dcterms:modified xsi:type="dcterms:W3CDTF">2020-06-02T15:20:28Z</dcterms:modified>
</cp:coreProperties>
</file>